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28"/>
  </p:notesMasterIdLst>
  <p:sldIdLst>
    <p:sldId id="642" r:id="rId11"/>
    <p:sldId id="256" r:id="rId12"/>
    <p:sldId id="648" r:id="rId13"/>
    <p:sldId id="647" r:id="rId14"/>
    <p:sldId id="636" r:id="rId15"/>
    <p:sldId id="635" r:id="rId16"/>
    <p:sldId id="649" r:id="rId17"/>
    <p:sldId id="637" r:id="rId18"/>
    <p:sldId id="650" r:id="rId19"/>
    <p:sldId id="640" r:id="rId20"/>
    <p:sldId id="638" r:id="rId21"/>
    <p:sldId id="639" r:id="rId22"/>
    <p:sldId id="641" r:id="rId23"/>
    <p:sldId id="624" r:id="rId24"/>
    <p:sldId id="651" r:id="rId25"/>
    <p:sldId id="634" r:id="rId26"/>
    <p:sldId id="604" r:id="rId27"/>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256"/>
            <p14:sldId id="648"/>
            <p14:sldId id="647"/>
          </p14:sldIdLst>
        </p14:section>
        <p14:section name="Presentation" id="{6ECFEE84-0763-4195-A954-1A6BD7FD1EFF}">
          <p14:sldIdLst>
            <p14:sldId id="636"/>
            <p14:sldId id="635"/>
            <p14:sldId id="649"/>
            <p14:sldId id="637"/>
            <p14:sldId id="650"/>
            <p14:sldId id="640"/>
            <p14:sldId id="638"/>
            <p14:sldId id="639"/>
            <p14:sldId id="641"/>
            <p14:sldId id="624"/>
            <p14:sldId id="651"/>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08" autoAdjust="0"/>
    <p:restoredTop sz="86496" autoAdjust="0"/>
  </p:normalViewPr>
  <p:slideViewPr>
    <p:cSldViewPr snapToGrid="0">
      <p:cViewPr varScale="1">
        <p:scale>
          <a:sx n="109" d="100"/>
          <a:sy n="109" d="100"/>
        </p:scale>
        <p:origin x="592" y="176"/>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notesMaster" Target="notesMasters/notesMaster1.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presProps" Target="presProps.xml"/><Relationship Id="rId8" Type="http://schemas.openxmlformats.org/officeDocument/2006/relationships/slideMaster" Target="slideMasters/slideMaster5.xml"/></Relationships>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tiff>
</file>

<file path=ppt/media/image21.jpg>
</file>

<file path=ppt/media/image22.tiff>
</file>

<file path=ppt/media/image23.tiff>
</file>

<file path=ppt/media/image24.png>
</file>

<file path=ppt/media/image25.jpeg>
</file>

<file path=ppt/media/image26.png>
</file>

<file path=ppt/media/image27.jpg>
</file>

<file path=ppt/media/image28.png>
</file>

<file path=ppt/media/image29.png>
</file>

<file path=ppt/media/image3.png>
</file>

<file path=ppt/media/image30.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4/14/18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dirty="0"/>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17</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4822281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what we think of when we hear the word “Datacenter”</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50 regions worldwide. We have the largest footprint of any cloud provider. </a:t>
            </a:r>
          </a:p>
          <a:p>
            <a:pPr lvl="0"/>
            <a:endParaRPr lang="en-US" sz="1400" dirty="0"/>
          </a:p>
          <a:p>
            <a:r>
              <a:rPr lang="en-US" sz="1400" dirty="0"/>
              <a:t>https://</a:t>
            </a:r>
            <a:r>
              <a:rPr lang="en-US" sz="1400" dirty="0" err="1"/>
              <a:t>azure.microsoft.com</a:t>
            </a:r>
            <a:r>
              <a:rPr lang="en-US" sz="1400" dirty="0"/>
              <a:t>/</a:t>
            </a:r>
            <a:r>
              <a:rPr lang="en-US" sz="1400" dirty="0" err="1"/>
              <a:t>en</a:t>
            </a:r>
            <a:r>
              <a:rPr lang="en-US" sz="1400" dirty="0"/>
              <a:t>-us/regions/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My kids will probably hold a very different images of what a data center is. Microsoft Research is actively working on new approaches to bring resources online with more agility and proximity.</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Con’t</a:t>
            </a:r>
            <a:r>
              <a:rPr lang="en-US"/>
              <a:t> </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a:p>
          <a:p>
            <a:r>
              <a:rPr lang="en-US"/>
              <a:t>One of these services is the Azure SDN (Software Defined Network)</a:t>
            </a:r>
          </a:p>
          <a:p>
            <a:r>
              <a:rPr lang="fr-CA"/>
              <a:t>http://www.datacenterdynamics.com/content-tracks/servers-storage/microsoft-runs-azure-networking-on-linux/94837.fullarticle</a:t>
            </a:r>
          </a:p>
          <a:p>
            <a:endParaRPr lang="en-US"/>
          </a:p>
          <a:p>
            <a:r>
              <a:rPr lang="en-US">
                <a:effectLst/>
              </a:rPr>
              <a:t>Azure cloud uses Linux to handle data center networking - in a specialized software component developed by Microsoft to run </a:t>
            </a:r>
            <a:r>
              <a:rPr lang="en-US" err="1">
                <a:effectLst/>
              </a:rPr>
              <a:t>conectivity</a:t>
            </a:r>
            <a:r>
              <a:rPr lang="en-US">
                <a:effectLst/>
              </a:rPr>
              <a:t> within its cloud operating system, along lines set out by the Open Compute Project.</a:t>
            </a:r>
            <a:endParaRPr lang="fr-CA"/>
          </a:p>
          <a:p>
            <a:endParaRPr lang="en-US"/>
          </a:p>
          <a:p>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40140118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16</a:t>
            </a:fld>
            <a:endParaRPr lang="en-US"/>
          </a:p>
        </p:txBody>
      </p:sp>
    </p:spTree>
    <p:extLst>
      <p:ext uri="{BB962C8B-B14F-4D97-AF65-F5344CB8AC3E}">
        <p14:creationId xmlns:p14="http://schemas.microsoft.com/office/powerpoint/2010/main" val="65159835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a:solidFill>
                  <a:srgbClr val="FFFFFF"/>
                </a:solidFill>
              </a:rPr>
              <a:t>Presenter</a:t>
            </a:r>
            <a:endParaRPr sz="220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14/04/18</a:t>
            </a:fld>
            <a:endParaRPr lang="en-IN"/>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14/04/18</a:t>
            </a:fld>
            <a:endParaRPr lang="en-IN">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4/14/18</a:t>
            </a:fld>
            <a:endParaRPr lang="en-US">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a:ln w="3175">
                  <a:noFill/>
                </a:ln>
                <a:gradFill>
                  <a:gsLst>
                    <a:gs pos="84066">
                      <a:srgbClr val="000000"/>
                    </a:gs>
                    <a:gs pos="57576">
                      <a:srgbClr val="000000"/>
                    </a:gs>
                  </a:gsLst>
                  <a:lin ang="5400000" scaled="0"/>
                </a:gradFill>
                <a:cs typeface="Segoe UI" pitchFamily="34" charset="0"/>
              </a:rPr>
              <a:t>May 4 – 8, 2015</a:t>
            </a:r>
            <a:br>
              <a:rPr lang="en-US" sz="2206">
                <a:ln w="3175">
                  <a:noFill/>
                </a:ln>
                <a:gradFill>
                  <a:gsLst>
                    <a:gs pos="84066">
                      <a:srgbClr val="000000"/>
                    </a:gs>
                    <a:gs pos="57576">
                      <a:srgbClr val="000000"/>
                    </a:gs>
                  </a:gsLst>
                  <a:lin ang="5400000" scaled="0"/>
                </a:gradFill>
                <a:cs typeface="Segoe UI" pitchFamily="34" charset="0"/>
              </a:rPr>
            </a:br>
            <a:r>
              <a:rPr lang="en-US" sz="2206">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4/14/18</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142.xml"/></Relationships>
</file>

<file path=ppt/slides/_rels/slide1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30.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0.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image" Target="../media/image22.tif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April 21, 2018 - Ogden, Utah</a:t>
            </a:r>
          </a:p>
        </p:txBody>
      </p:sp>
      <p:pic>
        <p:nvPicPr>
          <p:cNvPr id="7" name="Picture 6">
            <a:extLst>
              <a:ext uri="{FF2B5EF4-FFF2-40B4-BE49-F238E27FC236}">
                <a16:creationId xmlns:a16="http://schemas.microsoft.com/office/drawing/2014/main" id="{3EDDF825-D7AD-B24F-8669-ED633E6DC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6865" y="-338677"/>
            <a:ext cx="7278271" cy="6456839"/>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7077" y="1522679"/>
            <a:ext cx="10236958" cy="5042083"/>
          </a:xfrm>
          <a:prstGeom prst="rect">
            <a:avLst/>
          </a:prstGeom>
          <a:noFill/>
          <a:ln>
            <a:noFill/>
          </a:ln>
        </p:spPr>
      </p:pic>
      <p:sp>
        <p:nvSpPr>
          <p:cNvPr id="39" name="TextBox 38"/>
          <p:cNvSpPr txBox="1"/>
          <p:nvPr/>
        </p:nvSpPr>
        <p:spPr>
          <a:xfrm>
            <a:off x="52705" y="2112267"/>
            <a:ext cx="1702825" cy="1879774"/>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96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50</a:t>
            </a:r>
          </a:p>
        </p:txBody>
      </p:sp>
      <p:sp>
        <p:nvSpPr>
          <p:cNvPr id="40" name="TextBox 39"/>
          <p:cNvSpPr txBox="1"/>
          <p:nvPr/>
        </p:nvSpPr>
        <p:spPr>
          <a:xfrm>
            <a:off x="6281" y="3229450"/>
            <a:ext cx="1795673" cy="1325776"/>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ctr"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lang="en-US" sz="2800" b="0" u="none" dirty="0">
                <a:solidFill>
                  <a:schemeClr val="bg1"/>
                </a:solidFill>
                <a:latin typeface="Segoe UI"/>
                <a:ea typeface="MS PGothic" panose="020B0600070205080204" pitchFamily="34" charset="-128"/>
                <a:cs typeface="Segoe UI Semilight" panose="020B0402040204020203" pitchFamily="34" charset="0"/>
              </a:rPr>
              <a:t>R</a:t>
            </a:r>
            <a:r>
              <a:rPr kumimoji="0" lang="en-US" sz="2800" i="0" strike="noStrike" kern="1200" cap="none" spc="0" normalizeH="0" baseline="0" noProof="0" dirty="0" err="1">
                <a:ln>
                  <a:noFill/>
                </a:ln>
                <a:solidFill>
                  <a:schemeClr val="bg1"/>
                </a:solidFill>
                <a:effectLst/>
                <a:uLnTx/>
                <a:uFillTx/>
                <a:latin typeface="Segoe UI"/>
                <a:ea typeface="MS PGothic" panose="020B0600070205080204" pitchFamily="34" charset="-128"/>
                <a:cs typeface="Segoe UI Semilight" panose="020B0402040204020203" pitchFamily="34" charset="0"/>
              </a:rPr>
              <a:t>egions</a:t>
            </a:r>
            <a:endPar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endParaRPr>
          </a:p>
        </p:txBody>
      </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Tree>
    <p:extLst>
      <p:ext uri="{BB962C8B-B14F-4D97-AF65-F5344CB8AC3E}">
        <p14:creationId xmlns:p14="http://schemas.microsoft.com/office/powerpoint/2010/main" val="3452962152"/>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993048" y="993048"/>
            <a:ext cx="10145358" cy="8159262"/>
          </a:xfrm>
          <a:prstGeom prst="rect">
            <a:avLst/>
          </a:prstGeom>
        </p:spPr>
      </p:pic>
      <p:pic>
        <p:nvPicPr>
          <p:cNvPr id="3" name="Picture 2">
            <a:extLst>
              <a:ext uri="{FF2B5EF4-FFF2-40B4-BE49-F238E27FC236}">
                <a16:creationId xmlns:a16="http://schemas.microsoft.com/office/drawing/2014/main" id="{EB5E7C6C-A831-874B-B43C-E92E7A3348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75077" y="1123950"/>
            <a:ext cx="3048000" cy="4305300"/>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51BA8A1-7E9F-F84F-B6ED-7C8414A8B510}"/>
              </a:ext>
            </a:extLst>
          </p:cNvPr>
          <p:cNvPicPr>
            <a:picLocks noChangeAspect="1"/>
          </p:cNvPicPr>
          <p:nvPr/>
        </p:nvPicPr>
        <p:blipFill>
          <a:blip r:embed="rId2"/>
          <a:stretch>
            <a:fillRect/>
          </a:stretch>
        </p:blipFill>
        <p:spPr>
          <a:xfrm>
            <a:off x="539799" y="779585"/>
            <a:ext cx="11112403" cy="5298830"/>
          </a:xfrm>
          <a:prstGeom prst="rect">
            <a:avLst/>
          </a:prstGeom>
        </p:spPr>
      </p:pic>
    </p:spTree>
    <p:extLst>
      <p:ext uri="{BB962C8B-B14F-4D97-AF65-F5344CB8AC3E}">
        <p14:creationId xmlns:p14="http://schemas.microsoft.com/office/powerpoint/2010/main" val="366644023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bg1"/>
                </a:solidFill>
              </a:rPr>
              <a:t>http://portal.azure.com</a:t>
            </a:r>
            <a:br>
              <a:rPr lang="en-US"/>
            </a:br>
            <a:endParaRPr lang="en-US"/>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a:hlinkClick r:id="rId3"/>
              </a:rPr>
              <a:t>Get started with Azure</a:t>
            </a:r>
            <a:endParaRPr lang="en-US"/>
          </a:p>
          <a:p>
            <a:pPr marL="571500" indent="-571500">
              <a:buFont typeface="Arial" panose="020B0604020202020204" pitchFamily="34" charset="0"/>
              <a:buChar char="•"/>
            </a:pPr>
            <a:r>
              <a:rPr lang="en-US">
                <a:hlinkClick r:id="rId4"/>
              </a:rPr>
              <a:t>Microsoft Azure Blog</a:t>
            </a:r>
            <a:endParaRPr lang="en-US"/>
          </a:p>
          <a:p>
            <a:pPr marL="571500" indent="-571500">
              <a:buFont typeface="Arial" panose="020B0604020202020204" pitchFamily="34" charset="0"/>
              <a:buChar char="•"/>
            </a:pPr>
            <a:r>
              <a:rPr lang="en-US">
                <a:hlinkClick r:id="rId5"/>
              </a:rPr>
              <a:t>Azure Updates</a:t>
            </a:r>
            <a:endParaRPr lang="en-US"/>
          </a:p>
          <a:p>
            <a:pPr marL="571500" indent="-571500">
              <a:buFont typeface="Arial" panose="020B0604020202020204" pitchFamily="34" charset="0"/>
              <a:buChar char="•"/>
            </a:pPr>
            <a:r>
              <a:rPr lang="en-US">
                <a:hlinkClick r:id="rId6"/>
              </a:rPr>
              <a:t>Cloud Platform roadmap</a:t>
            </a:r>
            <a:endParaRPr lang="en-US"/>
          </a:p>
          <a:p>
            <a:pPr marL="571500" indent="-571500">
              <a:buFont typeface="Arial" panose="020B0604020202020204" pitchFamily="34" charset="0"/>
              <a:buChar char="•"/>
            </a:pPr>
            <a:r>
              <a:rPr lang="en-US">
                <a:hlinkClick r:id="rId7"/>
              </a:rPr>
              <a:t>Azure Code Samples</a:t>
            </a:r>
            <a:endParaRPr lang="en-US"/>
          </a:p>
          <a:p>
            <a:pPr marL="571500" indent="-571500">
              <a:buFont typeface="Arial" panose="020B0604020202020204" pitchFamily="34" charset="0"/>
              <a:buChar char="•"/>
            </a:pPr>
            <a:r>
              <a:rPr lang="en-US">
                <a:hlinkClick r:id="rId8"/>
              </a:rPr>
              <a:t>Azure </a:t>
            </a:r>
            <a:r>
              <a:rPr lang="en-US" err="1">
                <a:hlinkClick r:id="rId8"/>
              </a:rPr>
              <a:t>Quickstart</a:t>
            </a:r>
            <a:r>
              <a:rPr lang="en-US">
                <a:hlinkClick r:id="rId8"/>
              </a:rPr>
              <a:t> Templates</a:t>
            </a:r>
            <a:endParaRPr lang="en-US"/>
          </a:p>
          <a:p>
            <a:pPr marL="571500" indent="-571500">
              <a:buFont typeface="Arial" panose="020B0604020202020204" pitchFamily="34" charset="0"/>
              <a:buChar char="•"/>
            </a:pPr>
            <a:r>
              <a:rPr lang="en-US" err="1">
                <a:hlinkClick r:id="rId9"/>
              </a:rPr>
              <a:t>AzureCAT</a:t>
            </a:r>
            <a:r>
              <a:rPr lang="en-US">
                <a:hlinkClick r:id="rId9"/>
              </a:rPr>
              <a:t> Guidance</a:t>
            </a:r>
            <a:endParaRPr lang="en-US"/>
          </a:p>
          <a:p>
            <a:pPr marL="571500" indent="-571500">
              <a:buFont typeface="Arial" panose="020B0604020202020204" pitchFamily="34" charset="0"/>
              <a:buChar char="•"/>
            </a:pPr>
            <a:r>
              <a:rPr lang="en-US">
                <a:hlinkClick r:id="rId10"/>
              </a:rPr>
              <a:t>Cloud Design Patterns</a:t>
            </a:r>
            <a:endParaRPr lang="en-US"/>
          </a:p>
          <a:p>
            <a:pPr marL="571500" indent="-571500">
              <a:buFont typeface="Arial" panose="020B0604020202020204" pitchFamily="34" charset="0"/>
              <a:buChar char="•"/>
            </a:pPr>
            <a:endParaRPr lang="en-US"/>
          </a:p>
          <a:p>
            <a:pPr marL="571500" indent="-571500">
              <a:buFont typeface="Arial" panose="020B0604020202020204" pitchFamily="34" charset="0"/>
              <a:buChar char="•"/>
            </a:pPr>
            <a:endParaRPr lang="en-US"/>
          </a:p>
          <a:p>
            <a:pPr marL="571500" indent="-571500">
              <a:buFont typeface="Arial" panose="020B0604020202020204" pitchFamily="34" charset="0"/>
              <a:buChar char="•"/>
            </a:pPr>
            <a:endParaRPr lang="en-US"/>
          </a:p>
          <a:p>
            <a:endParaRPr lang="en-US"/>
          </a:p>
          <a:p>
            <a:endParaRPr lang="en-US"/>
          </a:p>
          <a:p>
            <a:endParaRPr lang="en-US"/>
          </a:p>
          <a:p>
            <a:endParaRPr lang="en-US"/>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a:solidFill>
                  <a:schemeClr val="bg1"/>
                </a:solidFill>
                <a:latin typeface="+mj-lt"/>
              </a:rPr>
              <a:t>References</a:t>
            </a:r>
            <a:r>
              <a:rPr lang="en-US" sz="660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en-US" sz="2400" dirty="0"/>
              <a:t>8:30-9:15</a:t>
            </a:r>
            <a:r>
              <a:rPr lang="en-US" sz="2400" b="1" dirty="0"/>
              <a:t> Welcome and Introduction to Azure Portal</a:t>
            </a:r>
            <a:r>
              <a:rPr lang="en-US" sz="2400" dirty="0"/>
              <a:t> </a:t>
            </a:r>
          </a:p>
          <a:p>
            <a:r>
              <a:rPr lang="en-US" sz="2400" dirty="0"/>
              <a:t>9:15-10:00</a:t>
            </a:r>
            <a:r>
              <a:rPr lang="en-US" sz="2400" b="1" dirty="0"/>
              <a:t> Web Apps</a:t>
            </a:r>
            <a:r>
              <a:rPr lang="en-US" sz="2400" dirty="0"/>
              <a:t> </a:t>
            </a:r>
            <a:br>
              <a:rPr lang="en-US" sz="2400" dirty="0"/>
            </a:br>
            <a:endParaRPr lang="en-US" sz="2400" dirty="0"/>
          </a:p>
          <a:p>
            <a:r>
              <a:rPr lang="en-US" sz="2400" dirty="0"/>
              <a:t>10:00-10:45</a:t>
            </a:r>
            <a:r>
              <a:rPr lang="en-US" sz="2400" b="1" dirty="0"/>
              <a:t> Entity Framework (EF)</a:t>
            </a:r>
            <a:br>
              <a:rPr lang="en-US" sz="2400" dirty="0"/>
            </a:br>
            <a:endParaRPr lang="en-US" sz="2400" dirty="0"/>
          </a:p>
          <a:p>
            <a:r>
              <a:rPr lang="en-US" sz="2400" dirty="0"/>
              <a:t>10:45-11:00 </a:t>
            </a:r>
            <a:r>
              <a:rPr lang="en-US" sz="2400" b="1" dirty="0"/>
              <a:t>Break</a:t>
            </a:r>
            <a:r>
              <a:rPr lang="en-US" sz="2400" dirty="0"/>
              <a:t> </a:t>
            </a:r>
            <a:br>
              <a:rPr lang="en-US" sz="2400" dirty="0"/>
            </a:br>
            <a:endParaRPr lang="en-US" sz="2400" dirty="0"/>
          </a:p>
          <a:p>
            <a:r>
              <a:rPr lang="en-US" sz="2400" dirty="0"/>
              <a:t>11:00-11:45</a:t>
            </a:r>
            <a:r>
              <a:rPr lang="en-US" sz="2400" b="1" dirty="0"/>
              <a:t> Azure Database</a:t>
            </a:r>
          </a:p>
          <a:p>
            <a:endParaRPr lang="en-US" sz="2400" dirty="0"/>
          </a:p>
          <a:p>
            <a:r>
              <a:rPr lang="en-US" sz="2400" dirty="0"/>
              <a:t>11:45-12:30 </a:t>
            </a:r>
            <a:r>
              <a:rPr lang="en-US" sz="2400" b="1" dirty="0"/>
              <a:t>Lunch</a:t>
            </a:r>
          </a:p>
          <a:p>
            <a:r>
              <a:rPr lang="en-US" sz="2400" dirty="0"/>
              <a:t>12:30-1:00</a:t>
            </a:r>
            <a:r>
              <a:rPr lang="en-US" sz="2400" b="1" dirty="0"/>
              <a:t> Azure Functions </a:t>
            </a:r>
          </a:p>
          <a:p>
            <a:pPr marL="0" indent="0">
              <a:buNone/>
            </a:pPr>
            <a:endParaRPr lang="en-US" sz="2400" dirty="0"/>
          </a:p>
          <a:p>
            <a:r>
              <a:rPr lang="en-US" sz="2400" dirty="0"/>
              <a:t>1:00-2:00 </a:t>
            </a:r>
            <a:r>
              <a:rPr lang="en-US" sz="2400" b="1" dirty="0"/>
              <a:t> Azure Application Insights</a:t>
            </a:r>
            <a:br>
              <a:rPr lang="en-US" sz="2400" b="1" dirty="0"/>
            </a:br>
            <a:endParaRPr lang="en-US" sz="2400" dirty="0"/>
          </a:p>
          <a:p>
            <a:r>
              <a:rPr lang="en-US" sz="2400" dirty="0"/>
              <a:t>2:00-2:15 </a:t>
            </a:r>
            <a:r>
              <a:rPr lang="en-US" sz="2400" b="1" dirty="0"/>
              <a:t>Break</a:t>
            </a:r>
            <a:br>
              <a:rPr lang="en-US" sz="2400" dirty="0"/>
            </a:br>
            <a:endParaRPr lang="en-US" sz="2400" dirty="0"/>
          </a:p>
          <a:p>
            <a:r>
              <a:rPr lang="en-US" sz="2400" dirty="0"/>
              <a:t>2:15-3:00 </a:t>
            </a:r>
            <a:r>
              <a:rPr lang="en-US" sz="2400" b="1" dirty="0"/>
              <a:t>Visual Studio Team Services (VSTS)</a:t>
            </a:r>
            <a:endParaRPr lang="en-US" sz="2400" dirty="0"/>
          </a:p>
          <a:p>
            <a:r>
              <a:rPr lang="en-US" sz="2400" dirty="0"/>
              <a:t>3:00-3:45</a:t>
            </a:r>
            <a:r>
              <a:rPr lang="en-US" sz="2400" b="1" dirty="0"/>
              <a:t> DevOps</a:t>
            </a:r>
          </a:p>
          <a:p>
            <a:endParaRPr lang="en-US" sz="2400" b="1" dirty="0">
              <a:effectLst/>
            </a:endParaRPr>
          </a:p>
          <a:p>
            <a:r>
              <a:rPr lang="en-US" sz="2400" dirty="0"/>
              <a:t>3:45-4:30 </a:t>
            </a:r>
            <a:r>
              <a:rPr lang="en-US" sz="2400" b="1" dirty="0"/>
              <a:t>Closing</a:t>
            </a:r>
            <a:endParaRPr lang="en-US" sz="2400" dirty="0">
              <a:effectLst/>
            </a:endParaRPr>
          </a:p>
        </p:txBody>
      </p:sp>
    </p:spTree>
    <p:extLst>
      <p:ext uri="{BB962C8B-B14F-4D97-AF65-F5344CB8AC3E}">
        <p14:creationId xmlns:p14="http://schemas.microsoft.com/office/powerpoint/2010/main" val="383003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6">
                                            <p:txEl>
                                              <p:pRg st="10" end="10"/>
                                            </p:txEl>
                                          </p:spTgt>
                                        </p:tgtEl>
                                        <p:attrNameLst>
                                          <p:attrName>style.visibility</p:attrName>
                                        </p:attrNameLst>
                                      </p:cBhvr>
                                      <p:to>
                                        <p:strVal val="visible"/>
                                      </p:to>
                                    </p:set>
                                    <p:animEffect transition="in" filter="fade">
                                      <p:cBhvr>
                                        <p:cTn id="40" dur="500"/>
                                        <p:tgtEl>
                                          <p:spTgt spid="6">
                                            <p:txEl>
                                              <p:pRg st="10" end="10"/>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childTnLst>
                          </p:cTn>
                        </p:par>
                        <p:par>
                          <p:cTn id="45" fill="hold">
                            <p:stCondLst>
                              <p:cond delay="2000"/>
                            </p:stCondLst>
                            <p:childTnLst>
                              <p:par>
                                <p:cTn id="46" presetID="10" presetClass="entr" presetSubtype="0" fill="hold" grpId="0" nodeType="afterEffect">
                                  <p:stCondLst>
                                    <p:cond delay="0"/>
                                  </p:stCondLst>
                                  <p:childTnLst>
                                    <p:set>
                                      <p:cBhvr>
                                        <p:cTn id="47" dur="1" fill="hold">
                                          <p:stCondLst>
                                            <p:cond delay="0"/>
                                          </p:stCondLst>
                                        </p:cTn>
                                        <p:tgtEl>
                                          <p:spTgt spid="6">
                                            <p:txEl>
                                              <p:pRg st="12" end="12"/>
                                            </p:txEl>
                                          </p:spTgt>
                                        </p:tgtEl>
                                        <p:attrNameLst>
                                          <p:attrName>style.visibility</p:attrName>
                                        </p:attrNameLst>
                                      </p:cBhvr>
                                      <p:to>
                                        <p:strVal val="visible"/>
                                      </p:to>
                                    </p:set>
                                    <p:animEffect transition="in" filter="fade">
                                      <p:cBhvr>
                                        <p:cTn id="48" dur="500"/>
                                        <p:tgtEl>
                                          <p:spTgt spid="6">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44245" y="2072471"/>
            <a:ext cx="11672047" cy="2838680"/>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3200" dirty="0"/>
              <a:t>Today we will focus on practice (20% theory, 80% practice).</a:t>
            </a:r>
          </a:p>
          <a:p>
            <a:endParaRPr lang="en-US" sz="3200" dirty="0"/>
          </a:p>
          <a:p>
            <a:r>
              <a:rPr lang="en-US" sz="3200" dirty="0"/>
              <a:t>Throughout the day, you'll build a web-based application running on Azure using several Azure services. Instructions and help will be provided.</a:t>
            </a:r>
            <a:endParaRPr lang="en-US" sz="3200" b="1" dirty="0"/>
          </a:p>
        </p:txBody>
      </p:sp>
      <p:sp>
        <p:nvSpPr>
          <p:cNvPr id="4" name="Title 4"/>
          <p:cNvSpPr txBox="1">
            <a:spLocks/>
          </p:cNvSpPr>
          <p:nvPr/>
        </p:nvSpPr>
        <p:spPr>
          <a:xfrm>
            <a:off x="344245" y="382364"/>
            <a:ext cx="11034712" cy="1876425"/>
          </a:xfrm>
          <a:prstGeom prst="rect">
            <a:avLst/>
          </a:prstGeom>
        </p:spPr>
        <p:txBody>
          <a:bodyPr>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CA" sz="6600">
                <a:solidFill>
                  <a:schemeClr val="bg2"/>
                </a:solidFill>
              </a:rPr>
              <a:t>Goal</a:t>
            </a:r>
          </a:p>
        </p:txBody>
      </p:sp>
    </p:spTree>
    <p:extLst>
      <p:ext uri="{BB962C8B-B14F-4D97-AF65-F5344CB8AC3E}">
        <p14:creationId xmlns:p14="http://schemas.microsoft.com/office/powerpoint/2010/main" val="376617409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Introduction to Azure and the Azure Portal</a:t>
            </a:r>
            <a:endParaRPr lang="en-US" b="1" dirty="0"/>
          </a:p>
        </p:txBody>
      </p:sp>
    </p:spTree>
    <p:extLst>
      <p:ext uri="{BB962C8B-B14F-4D97-AF65-F5344CB8AC3E}">
        <p14:creationId xmlns:p14="http://schemas.microsoft.com/office/powerpoint/2010/main" val="34752577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D7EFDE1-3D22-1B45-95AF-4A85518E3089}"/>
              </a:ext>
            </a:extLst>
          </p:cNvPr>
          <p:cNvPicPr>
            <a:picLocks noChangeAspect="1"/>
          </p:cNvPicPr>
          <p:nvPr/>
        </p:nvPicPr>
        <p:blipFill>
          <a:blip r:embed="rId2"/>
          <a:stretch>
            <a:fillRect/>
          </a:stretch>
        </p:blipFill>
        <p:spPr>
          <a:xfrm>
            <a:off x="1486141" y="16624"/>
            <a:ext cx="9219719" cy="6824753"/>
          </a:xfrm>
          <a:prstGeom prst="rect">
            <a:avLst/>
          </a:prstGeom>
        </p:spPr>
      </p:pic>
    </p:spTree>
    <p:extLst>
      <p:ext uri="{BB962C8B-B14F-4D97-AF65-F5344CB8AC3E}">
        <p14:creationId xmlns:p14="http://schemas.microsoft.com/office/powerpoint/2010/main" val="300116416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E2284FA-960A-F64C-92ED-E0FD7197CFE0}"/>
              </a:ext>
            </a:extLst>
          </p:cNvPr>
          <p:cNvPicPr>
            <a:picLocks noChangeAspect="1"/>
          </p:cNvPicPr>
          <p:nvPr/>
        </p:nvPicPr>
        <p:blipFill>
          <a:blip r:embed="rId2"/>
          <a:stretch>
            <a:fillRect/>
          </a:stretch>
        </p:blipFill>
        <p:spPr>
          <a:xfrm>
            <a:off x="562511" y="715107"/>
            <a:ext cx="6850611" cy="4290646"/>
          </a:xfrm>
          <a:prstGeom prst="rect">
            <a:avLst/>
          </a:prstGeom>
        </p:spPr>
      </p:pic>
      <p:pic>
        <p:nvPicPr>
          <p:cNvPr id="3" name="Picture 2">
            <a:extLst>
              <a:ext uri="{FF2B5EF4-FFF2-40B4-BE49-F238E27FC236}">
                <a16:creationId xmlns:a16="http://schemas.microsoft.com/office/drawing/2014/main" id="{A0B8E2E6-6567-0649-9973-FEA893BCBDF5}"/>
              </a:ext>
            </a:extLst>
          </p:cNvPr>
          <p:cNvPicPr>
            <a:picLocks noChangeAspect="1"/>
          </p:cNvPicPr>
          <p:nvPr/>
        </p:nvPicPr>
        <p:blipFill>
          <a:blip r:embed="rId3"/>
          <a:stretch>
            <a:fillRect/>
          </a:stretch>
        </p:blipFill>
        <p:spPr>
          <a:xfrm>
            <a:off x="8510953" y="3058258"/>
            <a:ext cx="2316773" cy="2316773"/>
          </a:xfrm>
          <a:prstGeom prst="rect">
            <a:avLst/>
          </a:prstGeom>
        </p:spPr>
      </p:pic>
    </p:spTree>
    <p:extLst>
      <p:ext uri="{BB962C8B-B14F-4D97-AF65-F5344CB8AC3E}">
        <p14:creationId xmlns:p14="http://schemas.microsoft.com/office/powerpoint/2010/main" val="1054465860"/>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customXml/itemProps2.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AzureTheme</Template>
  <TotalTime>22299</TotalTime>
  <Words>452</Words>
  <Application>Microsoft Macintosh PowerPoint</Application>
  <PresentationFormat>Widescreen</PresentationFormat>
  <Paragraphs>69</Paragraphs>
  <Slides>17</Slides>
  <Notes>10</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17</vt:i4>
      </vt:variant>
    </vt:vector>
  </HeadingPairs>
  <TitlesOfParts>
    <vt:vector size="36" baseType="lpstr">
      <vt:lpstr>MS PGothic</vt:lpstr>
      <vt:lpstr>MS PGothic</vt:lpstr>
      <vt:lpstr>Arial</vt:lpstr>
      <vt:lpstr>Avenir LT Pro 45 Book</vt:lpstr>
      <vt:lpstr>Calibri</vt:lpstr>
      <vt:lpstr>Calibri Light</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Welcome </vt:lpstr>
      <vt:lpstr>Agenda</vt:lpstr>
      <vt:lpstr>PowerPoint Presentation</vt:lpstr>
      <vt:lpstr>Step 0 Introduction to Azure and the Azure Portal</vt:lpstr>
      <vt:lpstr>Goal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Mike Erickson</cp:lastModifiedBy>
  <cp:revision>420</cp:revision>
  <cp:lastPrinted>2014-03-26T17:46:13Z</cp:lastPrinted>
  <dcterms:created xsi:type="dcterms:W3CDTF">2014-03-19T23:21:38Z</dcterms:created>
  <dcterms:modified xsi:type="dcterms:W3CDTF">2018-04-21T07:42:00Z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